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2C4D8-0A98-4AE3-9A2B-4B5FEFC2F8A7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60760-48C9-4215-BCAF-F7B60D7D4C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60760-48C9-4215-BCAF-F7B60D7D4C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6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60760-48C9-4215-BCAF-F7B60D7D4C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4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E24-7927-4DFB-8D2E-F289D67F2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3569B-5D8F-45DF-9EFD-43A8821A0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CD31-F781-406C-A949-6FECF8B1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C504-3A44-4BBF-A695-5E3FFFE71860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77B6D-CD9B-486D-92BF-98042F2A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25B90-0036-4D65-BA82-65E1FA46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40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F50F-D4CB-4FCA-BB10-AC1D8197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D2CE6-3E46-4D48-9BEF-6CCA3811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42B21-8C1F-47A9-B29A-086D8203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E75-D21B-416F-A7A6-4BAB32DA25E3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24DF5-6221-44B3-8927-0803E721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8DE4E-0E9B-4924-B371-9B6F7977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09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72421-A751-4BAA-9E5C-003B332CF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BC1EA-06B8-418F-8396-C1027D2E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967E-7496-42F5-9508-329C747C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E779-374F-44EE-8A0A-C8E65D7A301E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B203-B553-4D23-B44F-08AECFE4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5BE0-C219-4E0F-9671-74E1C651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14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8370-8BF0-40C3-A4DF-6D574435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22DA-B6C6-4A53-A77E-4CB7E773B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7119F-EF33-477C-B510-218660CC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8C1D9-13FA-420C-9595-F224C32FFE03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9BD7-D004-4431-9398-3B371B3C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B41D8-F770-4888-A0DD-2835F23D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27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3BD9-003D-4EC5-A270-B6543706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1DDEE-7FA7-4249-8D0A-79181ACEA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A1AE1-9838-492A-831C-67039349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B499-A25E-4A36-BA60-A00B77823D9A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5F2FD-9D3F-4007-B2CC-A02E3D91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C905-BF89-44DE-A794-7FC846A8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69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37D3-A625-42FE-B32E-8BC1CB68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2D9A-C081-49E7-80F2-5D1149332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E9881-E11E-402C-92AC-78D31417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65BDC-5C0F-45CB-8BC9-0BC64EEA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E81B9-3374-48CC-A6C2-04699845B342}" type="datetime1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9EDCB-4051-482B-9168-475EEB93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32463-3D29-4010-8C86-19CF1D07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7BBF-77F9-4D9B-8C36-A4DAFA3B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AA6F6-CBEB-4241-A4F7-5E6BBCC9C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C52B0-FAFA-4019-A432-4E69FCC32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723B-42AB-43C7-B9C1-19F78B068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B71C3-7138-4AEA-91C7-D75F93AB6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8D95A-EB72-46C8-8172-AB77BEFB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3C85-01D2-4DDB-B0CC-0A04CD6E60D6}" type="datetime1">
              <a:rPr lang="en-GB" smtClean="0"/>
              <a:t>11/10/2020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37040-547F-4418-A4D6-23E19C4C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BD043-AFCF-40AD-A4D0-FAC1F733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5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5FBA-9434-4A00-BFD0-EBCBF849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734D4-0231-4A69-B0EB-F456B21B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15D9-2FEB-4DF4-A61F-6D358F2B63AB}" type="datetime1">
              <a:rPr lang="en-GB" smtClean="0"/>
              <a:t>11/10/2020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77E3F-4CA7-4DD5-BDB6-6BBAD02A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2D15-3BC8-4611-8FC2-FCAF4AA8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65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81587-9F60-48CD-A27A-1813F90D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E1CD-6939-4AD8-8B2C-672CBFE67A20}" type="datetime1">
              <a:rPr lang="en-GB" smtClean="0"/>
              <a:t>11/10/2020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E5180-90F4-4B1E-BCC5-0932EAE8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10912-FF32-4343-9E0F-D5A15D9A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17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355B-399D-43AC-8924-9254E460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C180-C664-4EA2-810D-2AF17504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D83C1-E150-4581-854B-FF901588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06B0C-115E-4222-81E2-B610EB6B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AE334-3CD6-4013-A8C7-C740CB414E6F}" type="datetime1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ACF10-C704-443A-A86B-D1C81A4F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9B0D-9AA1-471E-AB86-43ADF4EE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15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935-C8A5-4F6C-AB9C-1423B746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D156F-BE76-4AD0-9276-10A3DEFC8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85594-EF7D-4202-BEC7-A87882A83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0AC75-7E41-47E2-8CC9-6B94EB45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20307-8C2E-4123-9102-163A6D01B17F}" type="datetime1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7DAB9-C390-4BC4-9B23-B1E0D545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E2678-99AF-45A9-9448-87F503AE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74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3CB0E-B752-4892-9904-457BD25D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64811-6533-42F0-B9BC-B0BB93666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7840-028C-4F2C-B222-9127D56B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0089A-A820-4277-B241-D718F4C0FAC3}" type="datetime1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DCD64-C0EA-4B25-B624-243ADE403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21853-9354-4C69-B08D-B51E80D8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8B8CC-E58F-438C-A4E4-F5D0DBD8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91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2639-C54D-4CB9-B11F-01EF39E40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399" y="1317539"/>
            <a:ext cx="9376229" cy="144095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case-fatality rate of COVID-19 is declining since May 2020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4715-C6CB-4107-82E6-FC8719A83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399" y="3945276"/>
            <a:ext cx="9376229" cy="1312524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Mohammad Nayeem Hasan,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Najmul Haider, Richard A Kock, Md. Jamal Uddin</a:t>
            </a:r>
            <a:endParaRPr lang="en-GB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38A78-5A1E-48C6-867E-8EAB4B1DBF4F}"/>
              </a:ext>
            </a:extLst>
          </p:cNvPr>
          <p:cNvSpPr txBox="1"/>
          <p:nvPr/>
        </p:nvSpPr>
        <p:spPr>
          <a:xfrm>
            <a:off x="1422399" y="5927333"/>
            <a:ext cx="9245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World One Health Congress 2020 </a:t>
            </a:r>
          </a:p>
        </p:txBody>
      </p:sp>
      <p:pic>
        <p:nvPicPr>
          <p:cNvPr id="5" name="Picture 2" descr="The Royal Veterinary College | World Branding Awards">
            <a:extLst>
              <a:ext uri="{FF2B5EF4-FFF2-40B4-BE49-F238E27FC236}">
                <a16:creationId xmlns:a16="http://schemas.microsoft.com/office/drawing/2014/main" id="{A7064E44-053F-4B58-8AEA-87D2DA90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94" y="5084044"/>
            <a:ext cx="1694106" cy="16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9B536C6-8569-41E2-B80D-D60B10D98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8" y="4991342"/>
            <a:ext cx="1694106" cy="15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8A1B-6A10-4ABC-9CB8-6D31F5EB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72BE5-251C-48C9-B0CC-6251B691E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C2DC1AF-DAC4-40EA-A798-59C96DF47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0"/>
    </mc:Choice>
    <mc:Fallback xmlns="">
      <p:transition spd="slow" advTm="2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729F-9E3D-4DC8-B158-FB38CE6D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609600"/>
            <a:ext cx="11205028" cy="943429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of COVID-19 </a:t>
            </a:r>
            <a:r>
              <a:rPr lang="en-GB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E5A5-6979-4405-A9BC-B8A9611A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10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9EC2BE-1F4D-4DFF-8164-58E879EE8E0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50" y="1428108"/>
            <a:ext cx="7643973" cy="512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0C4E8-6347-4955-A02A-7D6F0EE6C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72B0E0-EB66-42C5-AA0D-B5E176447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24"/>
    </mc:Choice>
    <mc:Fallback xmlns="">
      <p:transition spd="slow" advTm="1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2AE0-04F4-46BF-ADA9-530673B7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3" y="624114"/>
            <a:ext cx="11390613" cy="995732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</a:t>
            </a:r>
            <a:r>
              <a:rPr lang="en-GB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trend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ABA187-7EE2-4B72-A0D3-C1BDA7CF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840865"/>
              </p:ext>
            </p:extLst>
          </p:nvPr>
        </p:nvGraphicFramePr>
        <p:xfrm>
          <a:off x="400693" y="1619845"/>
          <a:ext cx="11188556" cy="47136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01236">
                  <a:extLst>
                    <a:ext uri="{9D8B030D-6E8A-4147-A177-3AD203B41FA5}">
                      <a16:colId xmlns:a16="http://schemas.microsoft.com/office/drawing/2014/main" val="3436969296"/>
                    </a:ext>
                  </a:extLst>
                </a:gridCol>
                <a:gridCol w="1865359">
                  <a:extLst>
                    <a:ext uri="{9D8B030D-6E8A-4147-A177-3AD203B41FA5}">
                      <a16:colId xmlns:a16="http://schemas.microsoft.com/office/drawing/2014/main" val="1081441684"/>
                    </a:ext>
                  </a:extLst>
                </a:gridCol>
                <a:gridCol w="2558355">
                  <a:extLst>
                    <a:ext uri="{9D8B030D-6E8A-4147-A177-3AD203B41FA5}">
                      <a16:colId xmlns:a16="http://schemas.microsoft.com/office/drawing/2014/main" val="2722638412"/>
                    </a:ext>
                  </a:extLst>
                </a:gridCol>
                <a:gridCol w="923560">
                  <a:extLst>
                    <a:ext uri="{9D8B030D-6E8A-4147-A177-3AD203B41FA5}">
                      <a16:colId xmlns:a16="http://schemas.microsoft.com/office/drawing/2014/main" val="4162419875"/>
                    </a:ext>
                  </a:extLst>
                </a:gridCol>
                <a:gridCol w="1471968">
                  <a:extLst>
                    <a:ext uri="{9D8B030D-6E8A-4147-A177-3AD203B41FA5}">
                      <a16:colId xmlns:a16="http://schemas.microsoft.com/office/drawing/2014/main" val="896165872"/>
                    </a:ext>
                  </a:extLst>
                </a:gridCol>
                <a:gridCol w="1598321">
                  <a:extLst>
                    <a:ext uri="{9D8B030D-6E8A-4147-A177-3AD203B41FA5}">
                      <a16:colId xmlns:a16="http://schemas.microsoft.com/office/drawing/2014/main" val="3247624063"/>
                    </a:ext>
                  </a:extLst>
                </a:gridCol>
                <a:gridCol w="1169757">
                  <a:extLst>
                    <a:ext uri="{9D8B030D-6E8A-4147-A177-3AD203B41FA5}">
                      <a16:colId xmlns:a16="http://schemas.microsoft.com/office/drawing/2014/main" val="1470224075"/>
                    </a:ext>
                  </a:extLst>
                </a:gridCol>
              </a:tblGrid>
              <a:tr h="4702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 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GB" sz="1800" b="1" baseline="30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25410"/>
                  </a:ext>
                </a:extLst>
              </a:tr>
              <a:tr h="409564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Auto-Regressive Integrated Moving Average (ARIMA)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093484"/>
                  </a:ext>
                </a:extLst>
              </a:tr>
              <a:tr h="7210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ARIMA (0,2,1)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98.58%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-45.56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-38.59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28293"/>
                  </a:ext>
                </a:extLst>
              </a:tr>
              <a:tr h="407882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Forecasting time-series model (Prophet)</a:t>
                      </a: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89848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94.01%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-5192.78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-5183.80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08922"/>
                  </a:ext>
                </a:extLst>
              </a:tr>
              <a:tr h="39504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Mann-Kendell trend analysis 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2739334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tau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936193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peak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955407"/>
                  </a:ext>
                </a:extLst>
              </a:tr>
              <a:tr h="265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peak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63721"/>
                  </a:ext>
                </a:extLst>
              </a:tr>
              <a:tr h="37722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Sen’s slop test 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651130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Sen’s Slope 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 CI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37189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peak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0.30-0.45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10718"/>
                  </a:ext>
                </a:extLst>
              </a:tr>
              <a:tr h="277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peak</a:t>
                      </a:r>
                      <a:endParaRPr lang="en-GB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-0.25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-0.27 to -0.22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7848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640F-2F60-4D26-95AC-ECD5599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50D22-1F7A-40A9-8496-4A886AF7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1896A7-D174-48E9-819E-9C293E8C8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24"/>
    </mc:Choice>
    <mc:Fallback xmlns="">
      <p:transition spd="slow" advTm="3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079E-E668-4FA2-B684-8B906134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5" y="681037"/>
            <a:ext cx="11219543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 of trend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16B96-FE1E-4287-B580-1EC790A6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ARIMA: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declining trend between observed and predictive global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of COVID-19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Prophet: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declining trend of 10 days observed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predicted CFR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M-K tests: (Cumulative weekly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positive and increasing trend until 17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Week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negative and decreasing trend after 17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week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5942A-4C0E-4C50-A3EE-00B5935B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20325-2CB8-4318-8622-DCA03E85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2448103-207F-472C-ABBD-17515A526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4"/>
    </mc:Choice>
    <mc:Fallback xmlns="">
      <p:transition spd="slow" advTm="3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18CD-0B03-4887-967D-60140312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28449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</a:t>
            </a:r>
            <a:r>
              <a:rPr lang="en-GB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endParaRPr lang="en-GB" sz="36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67AD4-D123-485F-8E75-223CC0B5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Significant predictor (both “pre- and post- peak period”</a:t>
            </a:r>
          </a:p>
          <a:p>
            <a:pPr marL="0" indent="0">
              <a:buNone/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percentage of people aged 65 and above 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1.07, 95% CI: 1.04-1.10  (Pre-peak period)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1.01, 95% CI: 1.01-1.02  (post- peak period)</a:t>
            </a:r>
          </a:p>
          <a:p>
            <a:pPr lvl="1"/>
            <a:r>
              <a:rPr lang="en-GB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prevalence of obesity 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0.97, 95% CI: 0.95-0.99  (Pre-peak period)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1.01, 95% CI: 1.01-1.02  (post- peak period)</a:t>
            </a:r>
          </a:p>
          <a:p>
            <a:pPr lvl="1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COVID-19 tests (per </a:t>
            </a:r>
            <a:r>
              <a:rPr lang="en-GB" sz="2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thorunds</a:t>
            </a: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0.98, 95% CI: 0.94-0.99  (Pre-peak period)</a:t>
            </a:r>
          </a:p>
          <a:p>
            <a:pPr lvl="2"/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IRR: 0.99, 95% CI: 0.98-0.99  (post- peak period)</a:t>
            </a:r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17F7-7920-4771-B6F5-840D39DB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E1DC9-1269-4E4A-AD89-156FD4354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6E03F5-79BC-4C2E-BF78-4565D185F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17"/>
    </mc:Choice>
    <mc:Fallback xmlns="">
      <p:transition spd="slow" advTm="3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4885-24A1-40CE-B2C9-B8C07C5A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84C2-9D18-4B82-8CA5-DA53CA37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cumulative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COVID-19 is decreasing since May 2020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However, the percentage of people aged 65 and above and related comorbidities (e.g. prevalence of obesity) of the country played a key role in the variation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different countries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declining trend of global COVID-19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not merely because of increased COVID-19 testing, as testing has poor predictive value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duing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post-peak period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30E7C-00C2-4130-9D8D-1C26521C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3390D-9CB1-4076-879F-6BB415978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D7A281A-0F64-448D-9EDA-F9ADC9358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9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38"/>
    </mc:Choice>
    <mc:Fallback xmlns="">
      <p:transition spd="slow" advTm="4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6327-1A1B-4CD8-BDEC-70E504C6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28449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trend declining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3C69-A5D7-4E34-9824-490D58ACA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Need further research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Might be associated with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rate of infection in younger people?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improvement of health care management?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 of drugs that shown improvement on the outcome and hospital stay of COVID-19 patients?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virus became weaker when it passes through the stronger and younger hosts?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increasing number of tests – increased detection of asymptomatic and/or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presymptomatic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mild  cases 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87577-E5B2-43CE-99D7-9AC6A7DF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3BA5-34F9-4C61-9DCF-C59676FFA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0AAC31-77DC-41D1-921B-2201EF6CB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3"/>
    </mc:Choice>
    <mc:Fallback xmlns="">
      <p:transition spd="slow" advTm="48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D559-C1AA-4C0C-9D91-D654DA89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09600"/>
            <a:ext cx="11234057" cy="993169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rate of infection in younger people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ACE1C-8B04-4A88-8B8C-CF44A15C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16</a:t>
            </a:fld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16A4A-8EBD-4E31-9F6E-C19D9C3A4F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00" y="1602769"/>
            <a:ext cx="5414481" cy="4936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B1217-FE22-46BD-987B-7192315912A6}"/>
              </a:ext>
            </a:extLst>
          </p:cNvPr>
          <p:cNvSpPr txBox="1"/>
          <p:nvPr/>
        </p:nvSpPr>
        <p:spPr>
          <a:xfrm>
            <a:off x="1089061" y="2465798"/>
            <a:ext cx="294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72C85A-DDDF-4A2C-8D2C-14DD6CA3F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388554"/>
            <a:ext cx="1422399" cy="146944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0456872-12D2-4899-84F0-8830C3A98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4"/>
    </mc:Choice>
    <mc:Fallback xmlns="">
      <p:transition spd="slow" advTm="2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67FF-9C84-4CDB-86F2-CDC89BB5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681037"/>
            <a:ext cx="11205028" cy="8429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 of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9FE7-B16C-4964-BAD4-DA932AD81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Reported CFR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Depends on reported data only </a:t>
            </a:r>
          </a:p>
          <a:p>
            <a:pPr lvl="2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Varies in countries with different capacities and strategies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C3A0-3121-4283-A93B-56EE98C3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3DBA-65EE-4833-87C9-5F84B65DE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28FEB2-C866-4A73-8B35-528E30903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36"/>
    </mc:Choice>
    <mc:Fallback xmlns="">
      <p:transition spd="slow" advTm="5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2A8-193F-4396-8AF7-74BE3D7B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7" y="681037"/>
            <a:ext cx="11219542" cy="8429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413A0-DA00-463C-BD0C-CA49C138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global trend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declining since beginning of May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Although number of tests increased,  the decreased trend is not merely due to higher number of tests 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has poor predictive power post-peak period </a:t>
            </a:r>
          </a:p>
          <a:p>
            <a:pPr lvl="2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Increased cases in younger generation </a:t>
            </a:r>
          </a:p>
          <a:p>
            <a:pPr lvl="2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recommend studying host level pathogenicity of the virus</a:t>
            </a:r>
          </a:p>
          <a:p>
            <a:pPr lvl="2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4773C-CA87-4A04-880D-45ADDF17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B0496-5209-4FCA-AB63-C799A327B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5A063F-6376-4049-8696-3836969D8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3"/>
    </mc:Choice>
    <mc:Fallback xmlns="">
      <p:transition spd="slow" advTm="3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7E9B-ECD1-4CDB-8DF1-FF17B3B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57" y="634317"/>
            <a:ext cx="11219543" cy="105637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-GB" sz="3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A274-9F72-4C01-88CB-1BBC879F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30" y="4318272"/>
            <a:ext cx="3168721" cy="907301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Najmul Haider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Richard Kock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25EF7-9CCB-4266-8F06-E15A59C4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19</a:t>
            </a:fld>
            <a:endParaRPr lang="en-GB"/>
          </a:p>
        </p:txBody>
      </p:sp>
      <p:pic>
        <p:nvPicPr>
          <p:cNvPr id="6" name="Immagine 118" descr="C:\Users\francesco.vairo\Desktop\PandoraBranding_logo7_RGB.png">
            <a:extLst>
              <a:ext uri="{FF2B5EF4-FFF2-40B4-BE49-F238E27FC236}">
                <a16:creationId xmlns:a16="http://schemas.microsoft.com/office/drawing/2014/main" id="{E182F4A6-EC5E-4F14-BE2A-FD50DEAC2E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4" y="2887994"/>
            <a:ext cx="3025534" cy="108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No description available.">
            <a:extLst>
              <a:ext uri="{FF2B5EF4-FFF2-40B4-BE49-F238E27FC236}">
                <a16:creationId xmlns:a16="http://schemas.microsoft.com/office/drawing/2014/main" id="{5AA1579F-795D-426A-B08D-041F9392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743" y="2409371"/>
            <a:ext cx="1667233" cy="16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B87B2C-F379-4442-A9EB-B958F2E2D64D}"/>
              </a:ext>
            </a:extLst>
          </p:cNvPr>
          <p:cNvSpPr txBox="1">
            <a:spLocks/>
          </p:cNvSpPr>
          <p:nvPr/>
        </p:nvSpPr>
        <p:spPr>
          <a:xfrm>
            <a:off x="8397839" y="4318272"/>
            <a:ext cx="3168721" cy="907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M. Nayeem Hasan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Md. Jamal Uddin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A4C54-AE5F-4123-B260-8CC292628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0AC3CF-BDBD-4E50-9CF9-8CA8ED362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"/>
    </mc:Choice>
    <mc:Fallback xmlns="">
      <p:transition spd="slow" advTm="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68BB-9D62-48B6-9948-7C926B32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7" y="681037"/>
            <a:ext cx="11234056" cy="8429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COVID-19 pandemic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FB3F-AEBE-4255-8E44-ABAA5E7A8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 of 10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October 2020, globally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&gt;37 Million reported cases 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Highest number of reported cases in September (n=8.4 Million) </a:t>
            </a:r>
          </a:p>
          <a:p>
            <a:pPr lvl="2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&gt; 1 million reported deaths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Highest number of reported deaths in April (n=189,179) 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Highly variable across different geographical region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26% in Yemen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0.1% in Singapore and Qatar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D6A8B-E835-4093-9736-F3652E17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D7332-219A-403D-8665-B9E1C560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99CA35-C97E-459D-A226-40C47E376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0"/>
    </mc:Choice>
    <mc:Fallback xmlns="">
      <p:transition spd="slow" advTm="3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13F4-F490-4908-9EE8-B7AA8889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34057" cy="8429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[reported] case-fatality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CEB-E606-485C-AD7B-F42F7351D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reported case fatality rate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of COVID-19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risk of deaths among the reported infected cases 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Varies greatly across countries 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26% in Yemen 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0.1% in Singapore and Qatar </a:t>
            </a:r>
          </a:p>
          <a:p>
            <a:pPr lvl="2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Explained by variation in 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Population age demographics, number of testing done, Location (possible linked to Vitamin D deficiency),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government effectiveness score, number of hospital beds, Population densities and Global Health Security index or Joint external Score of the country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AA59-B6F9-4B84-A92A-8784CEB4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1473F-21C2-4718-A49F-2AE2713A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A468C82-B317-45E8-BC69-E26AFA86B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13"/>
    </mc:Choice>
    <mc:Fallback xmlns="">
      <p:transition spd="slow" advTm="51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1740-3757-41B8-B548-2DEAE22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of </a:t>
            </a:r>
            <a:r>
              <a:rPr lang="en-GB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BFBD-7614-48CF-85D6-4FB30CF4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Initial CFR was 3.8% in China in February/2020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weekly cumulative CFR reached peak at 7.23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Epidemiological week (April 22-28, 2020)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CFR is declining afterwards   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Does global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changing over time? 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A1A96-9B5F-4F02-B408-BD3B6F4E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8E34C-DB15-4CFD-8AC7-033A8D83C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1BBFC5-0808-4F11-A409-C6C118D2B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8"/>
    </mc:Choice>
    <mc:Fallback xmlns="">
      <p:transition spd="slow" advTm="3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4AC2-40AC-442C-9DF9-7F7A9D3C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34057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181A-5CAC-453E-BA11-7263658B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algn="just">
              <a:lnSpc>
                <a:spcPct val="150000"/>
              </a:lnSpc>
              <a:spcBef>
                <a:spcPts val="12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understand the variation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COVID-19 based on reported COVID-19 cases and deaths data globally over time</a:t>
            </a:r>
          </a:p>
          <a:p>
            <a:pPr marL="342900" lvl="1" algn="just">
              <a:lnSpc>
                <a:spcPct val="150000"/>
              </a:lnSpc>
              <a:spcBef>
                <a:spcPts val="12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50000"/>
              </a:lnSpc>
              <a:spcBef>
                <a:spcPts val="12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identify variables that explain these differences in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rCFR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COVID-19 pandemic in different situations.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5C62-0B41-425A-858E-F969AF5F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49F5D-691F-41D5-A4F2-C22A25CC4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8B0D9E-6B15-4BA6-A134-12605570D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8"/>
    </mc:Choice>
    <mc:Fallback xmlns="">
      <p:transition spd="slow" advTm="2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68F-6116-49BC-ABD7-9C464449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34058" cy="8429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DE2D-5638-40CC-BBED-667B45D6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Data collection </a:t>
            </a:r>
          </a:p>
          <a:p>
            <a:endParaRPr lang="en-GB" dirty="0"/>
          </a:p>
          <a:p>
            <a:pPr lvl="1"/>
            <a:r>
              <a:rPr lang="en-US" dirty="0">
                <a:latin typeface="Garamond" panose="02020404030301010803" pitchFamily="18" charset="0"/>
              </a:rPr>
              <a:t>Daily COVID-19 cases and deaths data from the WHO’s daily situation reports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From January 1 to August 31, 2020 (Epidemiological week 1-35). 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Population density,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Gross domestic product (GDP),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Worldwide governance indicator (</a:t>
            </a:r>
            <a:r>
              <a:rPr lang="en-US" dirty="0" err="1">
                <a:latin typeface="Garamond" panose="02020404030301010803" pitchFamily="18" charset="0"/>
              </a:rPr>
              <a:t>WGI</a:t>
            </a:r>
            <a:r>
              <a:rPr lang="en-US" dirty="0">
                <a:latin typeface="Garamond" panose="02020404030301010803" pitchFamily="18" charset="0"/>
              </a:rPr>
              <a:t>),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Global Health Security Index (</a:t>
            </a:r>
            <a:r>
              <a:rPr lang="en-US" dirty="0" err="1">
                <a:latin typeface="Garamond" panose="02020404030301010803" pitchFamily="18" charset="0"/>
              </a:rPr>
              <a:t>GHSI</a:t>
            </a:r>
            <a:r>
              <a:rPr lang="en-US" dirty="0">
                <a:latin typeface="Garamond" panose="02020404030301010803" pitchFamily="18" charset="0"/>
              </a:rPr>
              <a:t>),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prevalence of obesity, and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percentage of people aged 65 and above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C48F-6C36-4C56-A791-4CA26660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51B7-E414-4A93-B135-C13140DD9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324E48F-0016-41DA-84C6-3791723B0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9"/>
    </mc:Choice>
    <mc:Fallback xmlns="">
      <p:transition spd="slow" advTm="3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E9BD-CD0D-4554-96C5-243703E5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574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Arial" panose="020B0604020202020204" pitchFamily="34" charset="0"/>
                <a:ea typeface="GungsuhChe" pitchFamily="49" charset="-127"/>
                <a:cs typeface="Arial" panose="020B0604020202020204" pitchFamily="34" charset="0"/>
              </a:rPr>
              <a:t>Statistical analysis</a:t>
            </a:r>
            <a:endParaRPr lang="en-GB" sz="3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EA56-A5D8-42D2-8CDB-53B9F2D7C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Peak of </a:t>
            </a:r>
            <a:r>
              <a:rPr lang="en-GB" sz="2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reached at 17</a:t>
            </a:r>
            <a:r>
              <a:rPr lang="en-GB" sz="2400" b="1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week (22-28 April 2020) </a:t>
            </a:r>
          </a:p>
          <a:p>
            <a:pPr marL="285750" indent="-28575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Divided the dataset into two half</a:t>
            </a:r>
          </a:p>
          <a:p>
            <a:pPr marL="742950" lvl="1" indent="-28575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Until </a:t>
            </a:r>
            <a:r>
              <a:rPr lang="en-GB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reach peak, 18</a:t>
            </a:r>
            <a:r>
              <a:rPr lang="en-GB" sz="20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35</a:t>
            </a:r>
            <a:r>
              <a:rPr lang="en-GB" sz="20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week (“pre-peak period”)</a:t>
            </a:r>
          </a:p>
          <a:p>
            <a:pPr marL="742950" lvl="1" indent="-28575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peak period 18</a:t>
            </a:r>
            <a:r>
              <a:rPr lang="en-GB" sz="20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35</a:t>
            </a:r>
            <a:r>
              <a:rPr lang="en-GB" sz="20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week (31, 2020)</a:t>
            </a:r>
          </a:p>
          <a:p>
            <a:pPr marL="742950" lvl="1" indent="-28575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 beta regression models to investigate the association between possible explanatory variables and the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 lang="en-GB" sz="22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6FB47-4EE5-47BA-9BAD-98178CFE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3998-3D7E-412A-9740-097581F73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4F69710-BEB1-4ECD-83D6-FB0FDE2EC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6"/>
    </mc:Choice>
    <mc:Fallback xmlns="">
      <p:transition spd="slow" advTm="3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2AA3-6C27-4463-878B-65053044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19543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Time-series Trend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AF30-32CC-4DC8-975E-59619520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autoregressive integrated moving average (ARIMA)  (daily </a:t>
            </a:r>
            <a:r>
              <a:rPr lang="en-GB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data)</a:t>
            </a:r>
          </a:p>
          <a:p>
            <a:endParaRPr lang="en-GB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Automatic forecasting time-series model (Prophet) to predict 10-days CFR (daily </a:t>
            </a:r>
            <a:r>
              <a:rPr lang="en-GB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data)</a:t>
            </a:r>
          </a:p>
          <a:p>
            <a:pPr lvl="1"/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Compared with the </a:t>
            </a:r>
            <a:r>
              <a:rPr lang="en-GB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</a:t>
            </a:r>
          </a:p>
          <a:p>
            <a:pPr marL="457200" lvl="1" indent="0">
              <a:buNone/>
            </a:pPr>
            <a:endParaRPr lang="en-GB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Mann Kendell trend analysis (weekly cumulative </a:t>
            </a:r>
            <a:r>
              <a:rPr lang="en-GB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data)</a:t>
            </a:r>
          </a:p>
          <a:p>
            <a:pPr lvl="1"/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Sen’s slope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BD987-6CC7-4FE3-B63F-E3C8B5CF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D6B57-514F-40A4-B96E-8E25CEBCC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388009-6681-44E8-8723-714491779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3"/>
    </mc:Choice>
    <mc:Fallback xmlns="">
      <p:transition spd="slow" advTm="3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54B9-E2C4-4D28-936D-C0364069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681037"/>
            <a:ext cx="11234057" cy="85747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BEEE-53D6-4F68-AFF9-D25DBE4E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lobal cumulative COVID-19 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rCFR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Peak period : 7.23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peak period: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3.6 (95% CI: 2.5-4.6)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period: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5.0 (95% CI: 4.4-5.7)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4C880-66FE-4142-BFC6-A2484D46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B8CC-E58F-438C-A4E4-F5D0DBD89222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05C8B-9774-4DEC-9C5C-3B8B57B38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1" y="130754"/>
            <a:ext cx="1422399" cy="14694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05E5AF-3ED8-4BD9-8750-DAEB16BD7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0"/>
    </mc:Choice>
    <mc:Fallback xmlns="">
      <p:transition spd="slow" advTm="2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967</Words>
  <Application>Microsoft Office PowerPoint</Application>
  <PresentationFormat>Widescreen</PresentationFormat>
  <Paragraphs>197</Paragraphs>
  <Slides>19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GungsuhChe</vt:lpstr>
      <vt:lpstr>Arial</vt:lpstr>
      <vt:lpstr>Calibri</vt:lpstr>
      <vt:lpstr>Calibri Light</vt:lpstr>
      <vt:lpstr>Garamond</vt:lpstr>
      <vt:lpstr>Office Theme</vt:lpstr>
      <vt:lpstr>Global case-fatality rate of COVID-19 is declining since May 2020</vt:lpstr>
      <vt:lpstr>The COVID-19 pandemic </vt:lpstr>
      <vt:lpstr>The [reported] case-fatality rate </vt:lpstr>
      <vt:lpstr>Changes of rCFR over time </vt:lpstr>
      <vt:lpstr>Objectives </vt:lpstr>
      <vt:lpstr>Methods</vt:lpstr>
      <vt:lpstr>Statistical analysis</vt:lpstr>
      <vt:lpstr>Time-series Trend analysis </vt:lpstr>
      <vt:lpstr>Results </vt:lpstr>
      <vt:lpstr>Trend of COVID-19 rCFR </vt:lpstr>
      <vt:lpstr>COVID-19 rCFR trend</vt:lpstr>
      <vt:lpstr>Interpretation of trend </vt:lpstr>
      <vt:lpstr>Factors affecting rCFR</vt:lpstr>
      <vt:lpstr>Key findings</vt:lpstr>
      <vt:lpstr>Why is trend declining </vt:lpstr>
      <vt:lpstr>Increased rate of infection in younger people </vt:lpstr>
      <vt:lpstr>Weakness of study </vt:lpstr>
      <vt:lpstr>Conclusion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case-fatality rate of COVID-19 is declining since May 2020</dc:title>
  <dc:creator>Haider, Najmul</dc:creator>
  <cp:lastModifiedBy>nayeem hasan</cp:lastModifiedBy>
  <cp:revision>293</cp:revision>
  <dcterms:created xsi:type="dcterms:W3CDTF">2020-10-10T12:26:14Z</dcterms:created>
  <dcterms:modified xsi:type="dcterms:W3CDTF">2020-10-10T22:41:41Z</dcterms:modified>
</cp:coreProperties>
</file>